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Palatino Linotype" panose="02040502050505030304" pitchFamily="18"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64" autoAdjust="0"/>
    <p:restoredTop sz="73146" autoAdjust="0"/>
  </p:normalViewPr>
  <p:slideViewPr>
    <p:cSldViewPr>
      <p:cViewPr varScale="1">
        <p:scale>
          <a:sx n="41" d="100"/>
          <a:sy n="41" d="100"/>
        </p:scale>
        <p:origin x="78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7292611" y="-432020"/>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659469" y="1376007"/>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4" y="3305349"/>
            <a:ext cx="6374425" cy="4037452"/>
          </a:xfrm>
          <a:prstGeom prst="rect">
            <a:avLst/>
          </a:prstGeom>
        </p:spPr>
        <p:txBody>
          <a:bodyPr wrap="square" lIns="0" tIns="0" rIns="0" bIns="0" rtlCol="0" anchor="t">
            <a:spAutoFit/>
          </a:bodyPr>
          <a:lstStyle/>
          <a:p>
            <a:pPr algn="ctr">
              <a:lnSpc>
                <a:spcPts val="11059"/>
              </a:lnSpc>
            </a:pPr>
            <a:r>
              <a:rPr lang="en-US" sz="5400" b="1" i="0" dirty="0">
                <a:solidFill>
                  <a:schemeClr val="bg1"/>
                </a:solidFill>
                <a:effectLst/>
                <a:latin typeface="Palatino Linotype" panose="02040502050505030304" pitchFamily="18" charset="0"/>
                <a:cs typeface="Simplified Arabic" panose="02020603050405020304" pitchFamily="18" charset="-78"/>
              </a:rPr>
              <a:t>Strategic Insights: </a:t>
            </a:r>
          </a:p>
          <a:p>
            <a:pPr algn="ctr">
              <a:lnSpc>
                <a:spcPts val="11059"/>
              </a:lnSpc>
            </a:pPr>
            <a:r>
              <a:rPr lang="en-US" sz="3600" b="0" i="0" dirty="0">
                <a:solidFill>
                  <a:schemeClr val="bg1"/>
                </a:solidFill>
                <a:effectLst/>
                <a:latin typeface="Palatino Linotype" panose="02040502050505030304" pitchFamily="18" charset="0"/>
                <a:cs typeface="Simplified Arabic" panose="02020603050405020304" pitchFamily="18" charset="-78"/>
              </a:rPr>
              <a:t>Analyzing Social Buzz's Data Landscape</a:t>
            </a:r>
            <a:endParaRPr lang="en-US" sz="3600" spc="-105" dirty="0">
              <a:solidFill>
                <a:schemeClr val="bg1"/>
              </a:solidFill>
              <a:latin typeface="Palatino Linotype" panose="0204050205050503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Palatino Linotype" panose="02040502050505030304" pitchFamily="18"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30B8DB0F-F45E-423A-9009-AE1D29DB716E}"/>
              </a:ext>
            </a:extLst>
          </p:cNvPr>
          <p:cNvSpPr txBox="1"/>
          <p:nvPr/>
        </p:nvSpPr>
        <p:spPr>
          <a:xfrm>
            <a:off x="11277600" y="837474"/>
            <a:ext cx="6553200" cy="7848302"/>
          </a:xfrm>
          <a:prstGeom prst="rect">
            <a:avLst/>
          </a:prstGeom>
          <a:noFill/>
        </p:spPr>
        <p:txBody>
          <a:bodyPr wrap="square" rtlCol="0">
            <a:spAutoFit/>
          </a:bodyPr>
          <a:lstStyle/>
          <a:p>
            <a:r>
              <a:rPr lang="en-US" sz="2800" b="0" i="0" dirty="0">
                <a:effectLst/>
                <a:latin typeface="Palatino Linotype" panose="02040502050505030304" pitchFamily="18" charset="0"/>
              </a:rPr>
              <a:t>In navigating Social Buzz's data landscape, our team addressed scaling challenges and conducted a comprehensive audit. Insights uncovered top content categories, emphasizing Animals, Science, and Healthy Eating, while sentiment analysis highlighted a predominant focus on ‘super love' and ‘adore.' Examining content types revealed diverse engagement, with photos leading in user interaction. These insights position Social Buzz strategically to optimize content strategies, enhance user engagement, and prepare for future growth, ultimately contributing to a holistic and informed data-driven approach.</a:t>
            </a:r>
            <a:endParaRPr lang="en-PK" sz="2800" dirty="0">
              <a:latin typeface="Palatino Linotype" panose="0204050205050503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991"/>
          </a:xfrm>
          <a:prstGeom prst="rect">
            <a:avLst/>
          </a:prstGeom>
        </p:spPr>
        <p:txBody>
          <a:bodyPr lIns="0" tIns="0" rIns="0" bIns="0" rtlCol="0" anchor="t">
            <a:spAutoFit/>
          </a:bodyPr>
          <a:lstStyle/>
          <a:p>
            <a:pPr>
              <a:lnSpc>
                <a:spcPts val="3640"/>
              </a:lnSpc>
            </a:pPr>
            <a:r>
              <a:rPr lang="en-US" sz="2600" spc="-26" dirty="0">
                <a:solidFill>
                  <a:srgbClr val="FFFFFF"/>
                </a:solidFill>
                <a:latin typeface="Palatino Linotype" panose="02040502050505030304" pitchFamily="18"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Palatino Linotype" panose="02040502050505030304" pitchFamily="18"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Palatino Linotype" panose="02040502050505030304" pitchFamily="18"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marL="514350" indent="-514350">
                <a:lnSpc>
                  <a:spcPts val="2660"/>
                </a:lnSpc>
                <a:buFont typeface="+mj-lt"/>
                <a:buAutoNum type="romanUcPeriod"/>
              </a:pPr>
              <a:r>
                <a:rPr lang="en-US" sz="1900" spc="-19" dirty="0">
                  <a:solidFill>
                    <a:srgbClr val="000000"/>
                  </a:solidFill>
                  <a:latin typeface="Palatino Linotype" panose="02040502050505030304" pitchFamily="18" charset="0"/>
                </a:rPr>
                <a:t>Project recap</a:t>
              </a:r>
            </a:p>
            <a:p>
              <a:pPr marL="514350" indent="-514350">
                <a:lnSpc>
                  <a:spcPts val="2660"/>
                </a:lnSpc>
                <a:buFont typeface="+mj-lt"/>
                <a:buAutoNum type="romanUcPeriod"/>
              </a:pPr>
              <a:r>
                <a:rPr lang="en-US" sz="1900" spc="-19" dirty="0">
                  <a:solidFill>
                    <a:srgbClr val="000000"/>
                  </a:solidFill>
                  <a:latin typeface="Palatino Linotype" panose="02040502050505030304" pitchFamily="18" charset="0"/>
                </a:rPr>
                <a:t>Problem</a:t>
              </a:r>
            </a:p>
            <a:p>
              <a:pPr marL="514350" indent="-514350">
                <a:lnSpc>
                  <a:spcPts val="2660"/>
                </a:lnSpc>
                <a:buFont typeface="+mj-lt"/>
                <a:buAutoNum type="romanUcPeriod"/>
              </a:pPr>
              <a:r>
                <a:rPr lang="en-US" sz="1900" spc="-19" dirty="0">
                  <a:solidFill>
                    <a:srgbClr val="000000"/>
                  </a:solidFill>
                  <a:latin typeface="Palatino Linotype" panose="02040502050505030304" pitchFamily="18" charset="0"/>
                </a:rPr>
                <a:t>The Analytics team</a:t>
              </a:r>
            </a:p>
            <a:p>
              <a:pPr marL="514350" indent="-514350">
                <a:lnSpc>
                  <a:spcPts val="2660"/>
                </a:lnSpc>
                <a:buFont typeface="+mj-lt"/>
                <a:buAutoNum type="romanUcPeriod"/>
              </a:pPr>
              <a:r>
                <a:rPr lang="en-US" sz="1900" spc="-19" dirty="0">
                  <a:solidFill>
                    <a:srgbClr val="000000"/>
                  </a:solidFill>
                  <a:latin typeface="Palatino Linotype" panose="02040502050505030304" pitchFamily="18" charset="0"/>
                </a:rPr>
                <a:t>Process</a:t>
              </a:r>
            </a:p>
            <a:p>
              <a:pPr marL="514350" indent="-514350">
                <a:lnSpc>
                  <a:spcPts val="2660"/>
                </a:lnSpc>
                <a:buFont typeface="+mj-lt"/>
                <a:buAutoNum type="romanUcPeriod"/>
              </a:pPr>
              <a:r>
                <a:rPr lang="en-US" sz="1900" spc="-19" dirty="0">
                  <a:solidFill>
                    <a:srgbClr val="000000"/>
                  </a:solidFill>
                  <a:latin typeface="Palatino Linotype" panose="02040502050505030304" pitchFamily="18" charset="0"/>
                </a:rPr>
                <a:t>Insights</a:t>
              </a:r>
            </a:p>
            <a:p>
              <a:pPr marL="514350" indent="-514350">
                <a:lnSpc>
                  <a:spcPts val="2660"/>
                </a:lnSpc>
                <a:buFont typeface="+mj-lt"/>
                <a:buAutoNum type="romanUcPeriod"/>
              </a:pPr>
              <a:r>
                <a:rPr lang="en-US" sz="1900" spc="-19" dirty="0">
                  <a:solidFill>
                    <a:srgbClr val="000000"/>
                  </a:solidFill>
                  <a:latin typeface="Palatino Linotype" panose="02040502050505030304" pitchFamily="18"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776015" y="2807854"/>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761734" y="7886700"/>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0" y="-3924300"/>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22" name="Group 17">
            <a:extLst>
              <a:ext uri="{FF2B5EF4-FFF2-40B4-BE49-F238E27FC236}">
                <a16:creationId xmlns:a16="http://schemas.microsoft.com/office/drawing/2014/main" id="{64BAC853-15A7-4602-841E-414E5FAC4003}"/>
              </a:ext>
            </a:extLst>
          </p:cNvPr>
          <p:cNvGrpSpPr/>
          <p:nvPr/>
        </p:nvGrpSpPr>
        <p:grpSpPr>
          <a:xfrm>
            <a:off x="16009319" y="4288632"/>
            <a:ext cx="2253799" cy="9474693"/>
            <a:chOff x="0" y="0"/>
            <a:chExt cx="3005065" cy="12632924"/>
          </a:xfrm>
        </p:grpSpPr>
        <p:pic>
          <p:nvPicPr>
            <p:cNvPr id="23" name="Picture 18">
              <a:extLst>
                <a:ext uri="{FF2B5EF4-FFF2-40B4-BE49-F238E27FC236}">
                  <a16:creationId xmlns:a16="http://schemas.microsoft.com/office/drawing/2014/main" id="{F7CDA306-E3F6-4D60-AEA6-B528FEB5D873}"/>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24" name="Picture 19">
              <a:extLst>
                <a:ext uri="{FF2B5EF4-FFF2-40B4-BE49-F238E27FC236}">
                  <a16:creationId xmlns:a16="http://schemas.microsoft.com/office/drawing/2014/main" id="{F9F1F120-0BB6-4EC4-B890-D3AEFB98D3A0}"/>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5" name="Picture 20">
              <a:extLst>
                <a:ext uri="{FF2B5EF4-FFF2-40B4-BE49-F238E27FC236}">
                  <a16:creationId xmlns:a16="http://schemas.microsoft.com/office/drawing/2014/main" id="{0E432CB7-C1A0-4836-AD0A-EC8CED57BBC1}"/>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6" name="Picture 21">
              <a:extLst>
                <a:ext uri="{FF2B5EF4-FFF2-40B4-BE49-F238E27FC236}">
                  <a16:creationId xmlns:a16="http://schemas.microsoft.com/office/drawing/2014/main" id="{B2FF3CF3-0FC8-41FF-A7D2-13841B07F8BA}"/>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Palatino Linotype" panose="02040502050505030304" pitchFamily="18" charset="0"/>
              </a:rPr>
              <a:t>Project Recap</a:t>
            </a:r>
          </a:p>
        </p:txBody>
      </p:sp>
      <p:sp>
        <p:nvSpPr>
          <p:cNvPr id="34" name="TextBox 33">
            <a:extLst>
              <a:ext uri="{FF2B5EF4-FFF2-40B4-BE49-F238E27FC236}">
                <a16:creationId xmlns:a16="http://schemas.microsoft.com/office/drawing/2014/main" id="{E5704E60-2304-4A02-8086-FF5747DAECAE}"/>
              </a:ext>
            </a:extLst>
          </p:cNvPr>
          <p:cNvSpPr txBox="1"/>
          <p:nvPr/>
        </p:nvSpPr>
        <p:spPr>
          <a:xfrm>
            <a:off x="8839200" y="3162300"/>
            <a:ext cx="6762785" cy="3539430"/>
          </a:xfrm>
          <a:prstGeom prst="rect">
            <a:avLst/>
          </a:prstGeom>
          <a:noFill/>
        </p:spPr>
        <p:txBody>
          <a:bodyPr wrap="square" rtlCol="0">
            <a:spAutoFit/>
          </a:bodyPr>
          <a:lstStyle/>
          <a:p>
            <a:pPr algn="ctr"/>
            <a:r>
              <a:rPr lang="en-US" sz="2800" dirty="0">
                <a:latin typeface="Palatino Linotype" panose="02040502050505030304" pitchFamily="18" charset="0"/>
              </a:rPr>
              <a:t>Navigating </a:t>
            </a:r>
            <a:r>
              <a:rPr lang="en-US" sz="2800" b="1" dirty="0">
                <a:latin typeface="Palatino Linotype" panose="02040502050505030304" pitchFamily="18" charset="0"/>
              </a:rPr>
              <a:t>Social Buzz</a:t>
            </a:r>
            <a:r>
              <a:rPr lang="en-US" sz="2800" dirty="0">
                <a:latin typeface="Palatino Linotype" panose="02040502050505030304" pitchFamily="18" charset="0"/>
              </a:rPr>
              <a:t>'s data landscape, our team handled scaling issues, performed a thorough audit, and derived crucial insights. Our analysis identifies content trends, sentiment dynamics, and interaction patterns, providing strategic direction for improved user experiences and content strategy.</a:t>
            </a:r>
            <a:endParaRPr lang="en-PK" sz="2800" dirty="0">
              <a:latin typeface="Palatino Linotype" panose="0204050205050503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Palatino Linotype" panose="02040502050505030304" pitchFamily="18" charset="0"/>
              </a:rPr>
              <a:t>Problem</a:t>
            </a:r>
          </a:p>
        </p:txBody>
      </p:sp>
      <p:sp>
        <p:nvSpPr>
          <p:cNvPr id="22" name="TextBox 21">
            <a:extLst>
              <a:ext uri="{FF2B5EF4-FFF2-40B4-BE49-F238E27FC236}">
                <a16:creationId xmlns:a16="http://schemas.microsoft.com/office/drawing/2014/main" id="{1C392DA9-8C5E-47A6-9F02-49D10C22A51A}"/>
              </a:ext>
            </a:extLst>
          </p:cNvPr>
          <p:cNvSpPr txBox="1"/>
          <p:nvPr/>
        </p:nvSpPr>
        <p:spPr>
          <a:xfrm>
            <a:off x="3505200" y="5524500"/>
            <a:ext cx="5786869" cy="3539430"/>
          </a:xfrm>
          <a:prstGeom prst="rect">
            <a:avLst/>
          </a:prstGeom>
          <a:noFill/>
        </p:spPr>
        <p:txBody>
          <a:bodyPr wrap="square" rtlCol="0">
            <a:spAutoFit/>
          </a:bodyPr>
          <a:lstStyle/>
          <a:p>
            <a:r>
              <a:rPr lang="en-US" sz="2800" b="1" i="0" dirty="0">
                <a:solidFill>
                  <a:schemeClr val="bg1"/>
                </a:solidFill>
                <a:effectLst/>
                <a:latin typeface="Palatino Linotype" panose="02040502050505030304" pitchFamily="18" charset="0"/>
              </a:rPr>
              <a:t>Social Buzz </a:t>
            </a:r>
            <a:r>
              <a:rPr lang="en-US" sz="2800" b="0" i="0" dirty="0">
                <a:solidFill>
                  <a:schemeClr val="bg1"/>
                </a:solidFill>
                <a:effectLst/>
                <a:latin typeface="Palatino Linotype" panose="02040502050505030304" pitchFamily="18" charset="0"/>
              </a:rPr>
              <a:t>faced challenges in efficiently scaling and managing vast amounts of unstructured data generated by its diverse user base, prompting the need for strategic insights and solutions to ensure sustained growth and a seamless IPO transition.</a:t>
            </a:r>
            <a:endParaRPr lang="en-PK" sz="2800" dirty="0">
              <a:solidFill>
                <a:schemeClr val="bg1"/>
              </a:solidFill>
              <a:latin typeface="Palatino Linotype" panose="0204050205050503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Palatino Linotype" panose="02040502050505030304" pitchFamily="18" charset="0"/>
              </a:rPr>
              <a:t>The Analytics team</a:t>
            </a:r>
          </a:p>
        </p:txBody>
      </p:sp>
      <p:sp>
        <p:nvSpPr>
          <p:cNvPr id="34" name="TextBox 33">
            <a:extLst>
              <a:ext uri="{FF2B5EF4-FFF2-40B4-BE49-F238E27FC236}">
                <a16:creationId xmlns:a16="http://schemas.microsoft.com/office/drawing/2014/main" id="{E0CF4BAD-4E14-43AD-9EDE-8A3978F28F33}"/>
              </a:ext>
            </a:extLst>
          </p:cNvPr>
          <p:cNvSpPr txBox="1"/>
          <p:nvPr/>
        </p:nvSpPr>
        <p:spPr>
          <a:xfrm>
            <a:off x="14274042" y="4561630"/>
            <a:ext cx="9144000" cy="800219"/>
          </a:xfrm>
          <a:prstGeom prst="rect">
            <a:avLst/>
          </a:prstGeom>
          <a:noFill/>
        </p:spPr>
        <p:txBody>
          <a:bodyPr wrap="square">
            <a:spAutoFit/>
          </a:bodyPr>
          <a:lstStyle/>
          <a:p>
            <a:r>
              <a:rPr lang="en-US" sz="2800" dirty="0">
                <a:latin typeface="Palatino Linotype" panose="02040502050505030304" pitchFamily="18" charset="0"/>
              </a:rPr>
              <a:t>MICHELLE GROVE,</a:t>
            </a:r>
          </a:p>
          <a:p>
            <a:r>
              <a:rPr lang="en-US" dirty="0">
                <a:latin typeface="Palatino Linotype" panose="02040502050505030304" pitchFamily="18" charset="0"/>
              </a:rPr>
              <a:t>DATA SCIENTIST</a:t>
            </a:r>
          </a:p>
        </p:txBody>
      </p:sp>
      <p:sp>
        <p:nvSpPr>
          <p:cNvPr id="36" name="TextBox 35">
            <a:extLst>
              <a:ext uri="{FF2B5EF4-FFF2-40B4-BE49-F238E27FC236}">
                <a16:creationId xmlns:a16="http://schemas.microsoft.com/office/drawing/2014/main" id="{0369E6B1-AA32-4C62-AAF6-A11F67E63EA0}"/>
              </a:ext>
            </a:extLst>
          </p:cNvPr>
          <p:cNvSpPr txBox="1"/>
          <p:nvPr/>
        </p:nvSpPr>
        <p:spPr>
          <a:xfrm>
            <a:off x="14274042" y="1425417"/>
            <a:ext cx="11719248" cy="800219"/>
          </a:xfrm>
          <a:prstGeom prst="rect">
            <a:avLst/>
          </a:prstGeom>
          <a:noFill/>
        </p:spPr>
        <p:txBody>
          <a:bodyPr wrap="square">
            <a:spAutoFit/>
          </a:bodyPr>
          <a:lstStyle/>
          <a:p>
            <a:r>
              <a:rPr lang="en-US" sz="2800" dirty="0">
                <a:latin typeface="Palatino Linotype" panose="02040502050505030304" pitchFamily="18" charset="0"/>
              </a:rPr>
              <a:t>MAE MULLIGAN,</a:t>
            </a:r>
          </a:p>
          <a:p>
            <a:r>
              <a:rPr lang="en-US" dirty="0">
                <a:latin typeface="Palatino Linotype" panose="02040502050505030304" pitchFamily="18" charset="0"/>
              </a:rPr>
              <a:t>MANAGING DIRECTOR</a:t>
            </a:r>
          </a:p>
        </p:txBody>
      </p:sp>
      <p:sp>
        <p:nvSpPr>
          <p:cNvPr id="38" name="TextBox 37">
            <a:extLst>
              <a:ext uri="{FF2B5EF4-FFF2-40B4-BE49-F238E27FC236}">
                <a16:creationId xmlns:a16="http://schemas.microsoft.com/office/drawing/2014/main" id="{93B47210-ECC8-4000-A255-8D2591DB5C5B}"/>
              </a:ext>
            </a:extLst>
          </p:cNvPr>
          <p:cNvSpPr txBox="1"/>
          <p:nvPr/>
        </p:nvSpPr>
        <p:spPr>
          <a:xfrm>
            <a:off x="14274042" y="7421293"/>
            <a:ext cx="12992100" cy="800219"/>
          </a:xfrm>
          <a:prstGeom prst="rect">
            <a:avLst/>
          </a:prstGeom>
          <a:noFill/>
        </p:spPr>
        <p:txBody>
          <a:bodyPr wrap="square">
            <a:spAutoFit/>
          </a:bodyPr>
          <a:lstStyle/>
          <a:p>
            <a:r>
              <a:rPr lang="en-US" sz="2800" dirty="0">
                <a:latin typeface="Palatino Linotype" panose="02040502050505030304" pitchFamily="18" charset="0"/>
              </a:rPr>
              <a:t>ABDULLAH JAFRI,</a:t>
            </a:r>
          </a:p>
          <a:p>
            <a:r>
              <a:rPr lang="en-US" dirty="0">
                <a:latin typeface="Palatino Linotype" panose="02040502050505030304" pitchFamily="18" charset="0"/>
              </a:rPr>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766208" y="93902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Palatino Linotype" panose="02040502050505030304" pitchFamily="18"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47F414D9-F257-4F77-BAB4-92E15BF36329}"/>
              </a:ext>
            </a:extLst>
          </p:cNvPr>
          <p:cNvSpPr txBox="1"/>
          <p:nvPr/>
        </p:nvSpPr>
        <p:spPr>
          <a:xfrm>
            <a:off x="6012553" y="2979005"/>
            <a:ext cx="8001000" cy="707886"/>
          </a:xfrm>
          <a:prstGeom prst="rect">
            <a:avLst/>
          </a:prstGeom>
          <a:noFill/>
        </p:spPr>
        <p:txBody>
          <a:bodyPr wrap="square" rtlCol="0">
            <a:spAutoFit/>
          </a:bodyPr>
          <a:lstStyle/>
          <a:p>
            <a:pPr algn="l"/>
            <a:r>
              <a:rPr lang="en-US" sz="4000" b="1" i="0" dirty="0">
                <a:solidFill>
                  <a:schemeClr val="bg1"/>
                </a:solidFill>
                <a:effectLst/>
                <a:latin typeface="Palatino Linotype" panose="02040502050505030304" pitchFamily="18" charset="0"/>
              </a:rPr>
              <a:t>Data Preparation:</a:t>
            </a:r>
          </a:p>
        </p:txBody>
      </p:sp>
      <p:sp>
        <p:nvSpPr>
          <p:cNvPr id="43" name="TextBox 42">
            <a:extLst>
              <a:ext uri="{FF2B5EF4-FFF2-40B4-BE49-F238E27FC236}">
                <a16:creationId xmlns:a16="http://schemas.microsoft.com/office/drawing/2014/main" id="{BA4DC850-75DC-46F7-A2B1-80F3389808BD}"/>
              </a:ext>
            </a:extLst>
          </p:cNvPr>
          <p:cNvSpPr txBox="1"/>
          <p:nvPr/>
        </p:nvSpPr>
        <p:spPr>
          <a:xfrm>
            <a:off x="7994450" y="4451192"/>
            <a:ext cx="9144000" cy="707886"/>
          </a:xfrm>
          <a:prstGeom prst="rect">
            <a:avLst/>
          </a:prstGeom>
          <a:noFill/>
        </p:spPr>
        <p:txBody>
          <a:bodyPr wrap="square">
            <a:spAutoFit/>
          </a:bodyPr>
          <a:lstStyle/>
          <a:p>
            <a:r>
              <a:rPr lang="en-US" sz="4000" b="1" i="0" dirty="0">
                <a:solidFill>
                  <a:schemeClr val="bg1"/>
                </a:solidFill>
                <a:effectLst/>
                <a:latin typeface="Palatino Linotype" panose="02040502050505030304" pitchFamily="18" charset="0"/>
              </a:rPr>
              <a:t>Data Analysis:</a:t>
            </a:r>
          </a:p>
        </p:txBody>
      </p:sp>
      <p:sp>
        <p:nvSpPr>
          <p:cNvPr id="45" name="TextBox 44">
            <a:extLst>
              <a:ext uri="{FF2B5EF4-FFF2-40B4-BE49-F238E27FC236}">
                <a16:creationId xmlns:a16="http://schemas.microsoft.com/office/drawing/2014/main" id="{C605606C-CE6F-4677-AB33-5890439D7F27}"/>
              </a:ext>
            </a:extLst>
          </p:cNvPr>
          <p:cNvSpPr txBox="1"/>
          <p:nvPr/>
        </p:nvSpPr>
        <p:spPr>
          <a:xfrm>
            <a:off x="9835116" y="6159151"/>
            <a:ext cx="9144000" cy="707886"/>
          </a:xfrm>
          <a:prstGeom prst="rect">
            <a:avLst/>
          </a:prstGeom>
          <a:noFill/>
        </p:spPr>
        <p:txBody>
          <a:bodyPr wrap="square">
            <a:spAutoFit/>
          </a:bodyPr>
          <a:lstStyle/>
          <a:p>
            <a:pPr algn="l"/>
            <a:r>
              <a:rPr lang="en-US" sz="4000" b="1" i="0" dirty="0">
                <a:solidFill>
                  <a:schemeClr val="bg1"/>
                </a:solidFill>
                <a:effectLst/>
                <a:latin typeface="Palatino Linotype" panose="02040502050505030304" pitchFamily="18" charset="0"/>
              </a:rPr>
              <a:t>Extracting Insights:</a:t>
            </a:r>
          </a:p>
        </p:txBody>
      </p:sp>
      <p:sp>
        <p:nvSpPr>
          <p:cNvPr id="47" name="TextBox 46">
            <a:extLst>
              <a:ext uri="{FF2B5EF4-FFF2-40B4-BE49-F238E27FC236}">
                <a16:creationId xmlns:a16="http://schemas.microsoft.com/office/drawing/2014/main" id="{896A4956-A33E-47DE-B16A-0F885181EC71}"/>
              </a:ext>
            </a:extLst>
          </p:cNvPr>
          <p:cNvSpPr txBox="1"/>
          <p:nvPr/>
        </p:nvSpPr>
        <p:spPr>
          <a:xfrm>
            <a:off x="11578642" y="8070814"/>
            <a:ext cx="9144000" cy="707886"/>
          </a:xfrm>
          <a:prstGeom prst="rect">
            <a:avLst/>
          </a:prstGeom>
          <a:noFill/>
        </p:spPr>
        <p:txBody>
          <a:bodyPr wrap="square">
            <a:spAutoFit/>
          </a:bodyPr>
          <a:lstStyle/>
          <a:p>
            <a:pPr algn="l"/>
            <a:r>
              <a:rPr lang="en-US" sz="4000" b="1" i="0" dirty="0">
                <a:solidFill>
                  <a:schemeClr val="bg1"/>
                </a:solidFill>
                <a:effectLst/>
                <a:latin typeface="Palatino Linotype" panose="02040502050505030304" pitchFamily="18" charset="0"/>
              </a:rPr>
              <a:t>Presentation</a:t>
            </a:r>
          </a:p>
        </p:txBody>
      </p:sp>
      <p:sp>
        <p:nvSpPr>
          <p:cNvPr id="49" name="TextBox 48">
            <a:extLst>
              <a:ext uri="{FF2B5EF4-FFF2-40B4-BE49-F238E27FC236}">
                <a16:creationId xmlns:a16="http://schemas.microsoft.com/office/drawing/2014/main" id="{B433A5C0-DFFF-4791-99F7-7AA6F5DB42AE}"/>
              </a:ext>
            </a:extLst>
          </p:cNvPr>
          <p:cNvSpPr txBox="1"/>
          <p:nvPr/>
        </p:nvSpPr>
        <p:spPr>
          <a:xfrm>
            <a:off x="3964947" y="1270657"/>
            <a:ext cx="9750490" cy="707886"/>
          </a:xfrm>
          <a:prstGeom prst="rect">
            <a:avLst/>
          </a:prstGeom>
          <a:noFill/>
        </p:spPr>
        <p:txBody>
          <a:bodyPr wrap="square">
            <a:spAutoFit/>
          </a:bodyPr>
          <a:lstStyle/>
          <a:p>
            <a:r>
              <a:rPr lang="en-US" sz="4000" b="1" i="0" dirty="0">
                <a:solidFill>
                  <a:schemeClr val="bg1"/>
                </a:solidFill>
                <a:effectLst/>
                <a:latin typeface="Palatino Linotype" panose="02040502050505030304" pitchFamily="18" charset="0"/>
              </a:rPr>
              <a:t>Understanding Business Problem</a:t>
            </a:r>
            <a:endParaRPr lang="en-PK" sz="4000" dirty="0">
              <a:solidFill>
                <a:schemeClr val="bg1"/>
              </a:solidFill>
              <a:latin typeface="Palatino Linotype" panose="0204050205050503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Palatino Linotype" panose="02040502050505030304" pitchFamily="18"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5353578F-C9C3-4395-989A-67FCE4CB1915}"/>
              </a:ext>
            </a:extLst>
          </p:cNvPr>
          <p:cNvSpPr txBox="1"/>
          <p:nvPr/>
        </p:nvSpPr>
        <p:spPr>
          <a:xfrm>
            <a:off x="1600200" y="2628900"/>
            <a:ext cx="7315200" cy="3293209"/>
          </a:xfrm>
          <a:prstGeom prst="rect">
            <a:avLst/>
          </a:prstGeom>
          <a:noFill/>
        </p:spPr>
        <p:txBody>
          <a:bodyPr wrap="square" rtlCol="0">
            <a:spAutoFit/>
          </a:bodyPr>
          <a:lstStyle/>
          <a:p>
            <a:pPr algn="l"/>
            <a:r>
              <a:rPr lang="en-US" sz="4800" b="1" i="0" dirty="0">
                <a:effectLst/>
                <a:latin typeface="Palatino Linotype" panose="02040502050505030304" pitchFamily="18" charset="0"/>
              </a:rPr>
              <a:t>Top Content Categories:</a:t>
            </a:r>
          </a:p>
          <a:p>
            <a:pPr algn="l"/>
            <a:endParaRPr lang="en-US" sz="4800" b="0" i="0" dirty="0">
              <a:effectLst/>
              <a:latin typeface="Palatino Linotype" panose="02040502050505030304" pitchFamily="18" charset="0"/>
            </a:endParaRPr>
          </a:p>
          <a:p>
            <a:pPr lvl="1" algn="l"/>
            <a:r>
              <a:rPr lang="en-US" sz="2800" b="0" i="0" dirty="0">
                <a:effectLst/>
                <a:latin typeface="Palatino Linotype" panose="02040502050505030304" pitchFamily="18" charset="0"/>
              </a:rPr>
              <a:t>Animals, Science, Healthy Eating, Technology and Food are the top five content categories with the highest aggregate popularity on Social Buzz.</a:t>
            </a:r>
          </a:p>
        </p:txBody>
      </p:sp>
      <p:pic>
        <p:nvPicPr>
          <p:cNvPr id="16" name="Picture 15">
            <a:extLst>
              <a:ext uri="{FF2B5EF4-FFF2-40B4-BE49-F238E27FC236}">
                <a16:creationId xmlns:a16="http://schemas.microsoft.com/office/drawing/2014/main" id="{614F4F2D-18A8-4372-A0E7-2455B225E0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0516" y="1838549"/>
            <a:ext cx="8436071" cy="46409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B5071019-FC6F-4815-90D3-7C8BE551B51A}"/>
              </a:ext>
            </a:extLst>
          </p:cNvPr>
          <p:cNvSpPr txBox="1"/>
          <p:nvPr/>
        </p:nvSpPr>
        <p:spPr>
          <a:xfrm>
            <a:off x="3069359" y="2171700"/>
            <a:ext cx="6989041" cy="6740307"/>
          </a:xfrm>
          <a:prstGeom prst="rect">
            <a:avLst/>
          </a:prstGeom>
          <a:noFill/>
        </p:spPr>
        <p:txBody>
          <a:bodyPr wrap="square" rtlCol="0">
            <a:spAutoFit/>
          </a:bodyPr>
          <a:lstStyle/>
          <a:p>
            <a:pPr algn="l"/>
            <a:r>
              <a:rPr lang="en-US" sz="4800" b="1" i="0" dirty="0">
                <a:effectLst/>
                <a:latin typeface="Palatino Linotype" panose="02040502050505030304" pitchFamily="18" charset="0"/>
              </a:rPr>
              <a:t>Sentiment Patterns:</a:t>
            </a:r>
            <a:endParaRPr lang="en-US" sz="4800" b="0" i="0" dirty="0">
              <a:effectLst/>
              <a:latin typeface="Palatino Linotype" panose="02040502050505030304" pitchFamily="18" charset="0"/>
            </a:endParaRPr>
          </a:p>
          <a:p>
            <a:pPr lvl="1" algn="l"/>
            <a:r>
              <a:rPr lang="en-US" sz="4800" b="0" i="0" dirty="0">
                <a:effectLst/>
                <a:latin typeface="Palatino Linotype" panose="02040502050505030304" pitchFamily="18" charset="0"/>
              </a:rPr>
              <a:t>The sentiment analysis of content reveals a predominant focus on ‘super love' and ‘adore' indicating areas where user sentiments are more positive.</a:t>
            </a:r>
          </a:p>
          <a:p>
            <a:endParaRPr lang="en-PK" sz="4800" dirty="0"/>
          </a:p>
        </p:txBody>
      </p:sp>
      <p:pic>
        <p:nvPicPr>
          <p:cNvPr id="35" name="Picture 34">
            <a:extLst>
              <a:ext uri="{FF2B5EF4-FFF2-40B4-BE49-F238E27FC236}">
                <a16:creationId xmlns:a16="http://schemas.microsoft.com/office/drawing/2014/main" id="{557A7975-7443-4155-92EA-520181A0E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6553" y="2773474"/>
            <a:ext cx="7800136" cy="47400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9375" y="9278460"/>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42249" y="8601849"/>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960927"/>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30524" y="0"/>
            <a:ext cx="2386482" cy="10287000"/>
          </a:xfrm>
          <a:prstGeom prst="rect">
            <a:avLst/>
          </a:prstGeom>
          <a:solidFill>
            <a:srgbClr val="A100FF"/>
          </a:solidFill>
        </p:spPr>
      </p:sp>
      <p:grpSp>
        <p:nvGrpSpPr>
          <p:cNvPr id="23" name="Group 23"/>
          <p:cNvGrpSpPr/>
          <p:nvPr/>
        </p:nvGrpSpPr>
        <p:grpSpPr>
          <a:xfrm>
            <a:off x="16515246" y="-1499299"/>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a:extLst>
              <a:ext uri="{FF2B5EF4-FFF2-40B4-BE49-F238E27FC236}">
                <a16:creationId xmlns:a16="http://schemas.microsoft.com/office/drawing/2014/main" id="{4ABCF0E3-5C80-495F-BF54-F4E123651A93}"/>
              </a:ext>
            </a:extLst>
          </p:cNvPr>
          <p:cNvSpPr txBox="1"/>
          <p:nvPr/>
        </p:nvSpPr>
        <p:spPr>
          <a:xfrm>
            <a:off x="3539479" y="1210761"/>
            <a:ext cx="13828402" cy="5078313"/>
          </a:xfrm>
          <a:prstGeom prst="rect">
            <a:avLst/>
          </a:prstGeom>
          <a:noFill/>
        </p:spPr>
        <p:txBody>
          <a:bodyPr wrap="square">
            <a:spAutoFit/>
          </a:bodyPr>
          <a:lstStyle/>
          <a:p>
            <a:pPr algn="l"/>
            <a:endParaRPr lang="en-US" sz="6600" b="1" i="0" dirty="0">
              <a:effectLst/>
              <a:latin typeface="Palatino Linotype" panose="02040502050505030304" pitchFamily="18" charset="0"/>
            </a:endParaRPr>
          </a:p>
          <a:p>
            <a:pPr algn="l"/>
            <a:r>
              <a:rPr lang="en-US" sz="6600" b="1" i="0" dirty="0">
                <a:effectLst/>
                <a:latin typeface="Palatino Linotype" panose="02040502050505030304" pitchFamily="18" charset="0"/>
              </a:rPr>
              <a:t>Content Engagement Breakdown:</a:t>
            </a:r>
            <a:endParaRPr lang="en-US" sz="6600" b="0" i="0" dirty="0">
              <a:effectLst/>
              <a:latin typeface="Palatino Linotype" panose="02040502050505030304" pitchFamily="18" charset="0"/>
            </a:endParaRPr>
          </a:p>
          <a:p>
            <a:pPr algn="l"/>
            <a:r>
              <a:rPr lang="en-US" sz="4800" dirty="0">
                <a:latin typeface="Palatino Linotype" panose="02040502050505030304" pitchFamily="18" charset="0"/>
              </a:rPr>
              <a:t>	</a:t>
            </a:r>
            <a:r>
              <a:rPr lang="en-US" sz="4800" b="0" i="0" dirty="0">
                <a:effectLst/>
                <a:latin typeface="Palatino Linotype" panose="02040502050505030304" pitchFamily="18" charset="0"/>
              </a:rPr>
              <a:t>Photos lead in user engagement on Social-	</a:t>
            </a:r>
          </a:p>
          <a:p>
            <a:pPr algn="l"/>
            <a:r>
              <a:rPr lang="en-US" sz="4800" dirty="0">
                <a:latin typeface="Palatino Linotype" panose="02040502050505030304" pitchFamily="18" charset="0"/>
              </a:rPr>
              <a:t>	</a:t>
            </a:r>
            <a:r>
              <a:rPr lang="en-US" sz="4800" b="0" i="0" dirty="0">
                <a:effectLst/>
                <a:latin typeface="Palatino Linotype" panose="02040502050505030304" pitchFamily="18" charset="0"/>
              </a:rPr>
              <a:t>Buzz with a total score of 62,838, showcasing 	the platform’s diverse content landscape	encompassing videos, GIFs, and audio.</a:t>
            </a:r>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365</Words>
  <Application>Microsoft Office PowerPoint</Application>
  <PresentationFormat>Custom</PresentationFormat>
  <Paragraphs>67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Graphik Regular</vt:lpstr>
      <vt:lpstr>Palatino Linotype</vt:lpstr>
      <vt:lpstr>Arial</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Abdullah Jafri</cp:lastModifiedBy>
  <cp:revision>17</cp:revision>
  <dcterms:created xsi:type="dcterms:W3CDTF">2006-08-16T00:00:00Z</dcterms:created>
  <dcterms:modified xsi:type="dcterms:W3CDTF">2024-01-25T16:19:22Z</dcterms:modified>
  <dc:identifier>DAEhDyfaYKE</dc:identifier>
</cp:coreProperties>
</file>